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263" r:id="rId3"/>
    <p:sldId id="262" r:id="rId4"/>
    <p:sldId id="257" r:id="rId5"/>
    <p:sldId id="260" r:id="rId6"/>
    <p:sldId id="259" r:id="rId7"/>
    <p:sldId id="258" r:id="rId8"/>
    <p:sldId id="264" r:id="rId9"/>
    <p:sldId id="261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84" d="100"/>
          <a:sy n="84" d="100"/>
        </p:scale>
        <p:origin x="44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okin&#233;Horv&#225;thHenriet\Downloads\Tov&#225;bbtanul&#225;s2012-2013-t&#243;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unkaf&#252;ze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hu-HU" dirty="0"/>
              <a:t>Pedagógusok életkora</a:t>
            </a:r>
          </a:p>
        </c:rich>
      </c:tx>
      <c:layout>
        <c:manualLayout>
          <c:xMode val="edge"/>
          <c:yMode val="edge"/>
          <c:x val="0.21340966754155727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B41-41A9-8FAD-7FC5C304422D}"/>
              </c:ext>
            </c:extLst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B41-41A9-8FAD-7FC5C304422D}"/>
              </c:ext>
            </c:extLst>
          </c:dPt>
          <c:dPt>
            <c:idx val="8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B41-41A9-8FAD-7FC5C304422D}"/>
              </c:ext>
            </c:extLst>
          </c:dPt>
          <c:dPt>
            <c:idx val="1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B41-41A9-8FAD-7FC5C30442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Munka1!$A$1:$A$11</c:f>
              <c:strCache>
                <c:ptCount val="11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i</c:v>
                </c:pt>
                <c:pt idx="8">
                  <c:v>j</c:v>
                </c:pt>
                <c:pt idx="9">
                  <c:v>k</c:v>
                </c:pt>
                <c:pt idx="10">
                  <c:v>l</c:v>
                </c:pt>
              </c:strCache>
            </c:strRef>
          </c:cat>
          <c:val>
            <c:numRef>
              <c:f>Munka1!$B$1:$B$11</c:f>
              <c:numCache>
                <c:formatCode>General</c:formatCode>
                <c:ptCount val="11"/>
                <c:pt idx="0">
                  <c:v>59</c:v>
                </c:pt>
                <c:pt idx="1">
                  <c:v>58</c:v>
                </c:pt>
                <c:pt idx="2">
                  <c:v>53</c:v>
                </c:pt>
                <c:pt idx="3">
                  <c:v>49</c:v>
                </c:pt>
                <c:pt idx="4">
                  <c:v>45</c:v>
                </c:pt>
                <c:pt idx="5">
                  <c:v>33</c:v>
                </c:pt>
                <c:pt idx="6">
                  <c:v>33</c:v>
                </c:pt>
                <c:pt idx="7">
                  <c:v>26</c:v>
                </c:pt>
                <c:pt idx="8">
                  <c:v>43</c:v>
                </c:pt>
                <c:pt idx="9">
                  <c:v>64</c:v>
                </c:pt>
                <c:pt idx="1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B41-41A9-8FAD-7FC5C304422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60918176"/>
        <c:axId val="260915552"/>
      </c:barChart>
      <c:catAx>
        <c:axId val="260918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60915552"/>
        <c:crosses val="autoZero"/>
        <c:auto val="1"/>
        <c:lblAlgn val="ctr"/>
        <c:lblOffset val="100"/>
        <c:noMultiLvlLbl val="0"/>
      </c:catAx>
      <c:valAx>
        <c:axId val="260915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0918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'[Továbbtanulás2012-2013-tól.xlsx]Munka1'!$AT$23</c:f>
              <c:strCache>
                <c:ptCount val="1"/>
                <c:pt idx="0">
                  <c:v>Mohács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'[Továbbtanulás2012-2013-tól.xlsx]Munka1'!$AS$24:$AS$28</c:f>
              <c:strCache>
                <c:ptCount val="5"/>
                <c:pt idx="0">
                  <c:v>19/20</c:v>
                </c:pt>
                <c:pt idx="1">
                  <c:v>20/21</c:v>
                </c:pt>
                <c:pt idx="2">
                  <c:v>21/22</c:v>
                </c:pt>
                <c:pt idx="3">
                  <c:v>22/23</c:v>
                </c:pt>
                <c:pt idx="4">
                  <c:v>23/24</c:v>
                </c:pt>
              </c:strCache>
            </c:strRef>
          </c:cat>
          <c:val>
            <c:numRef>
              <c:f>'[Továbbtanulás2012-2013-tól.xlsx]Munka1'!$AT$24:$AT$28</c:f>
              <c:numCache>
                <c:formatCode>General</c:formatCode>
                <c:ptCount val="5"/>
                <c:pt idx="0">
                  <c:v>41</c:v>
                </c:pt>
                <c:pt idx="1">
                  <c:v>25</c:v>
                </c:pt>
                <c:pt idx="2">
                  <c:v>7.5</c:v>
                </c:pt>
                <c:pt idx="3">
                  <c:v>37.5</c:v>
                </c:pt>
                <c:pt idx="4">
                  <c:v>42.8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8D-443A-9AFF-EB628845DB32}"/>
            </c:ext>
          </c:extLst>
        </c:ser>
        <c:ser>
          <c:idx val="1"/>
          <c:order val="1"/>
          <c:tx>
            <c:strRef>
              <c:f>'[Továbbtanulás2012-2013-tól.xlsx]Munka1'!$AU$23</c:f>
              <c:strCache>
                <c:ptCount val="1"/>
                <c:pt idx="0">
                  <c:v>Baja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'[Továbbtanulás2012-2013-tól.xlsx]Munka1'!$AS$24:$AS$28</c:f>
              <c:strCache>
                <c:ptCount val="5"/>
                <c:pt idx="0">
                  <c:v>19/20</c:v>
                </c:pt>
                <c:pt idx="1">
                  <c:v>20/21</c:v>
                </c:pt>
                <c:pt idx="2">
                  <c:v>21/22</c:v>
                </c:pt>
                <c:pt idx="3">
                  <c:v>22/23</c:v>
                </c:pt>
                <c:pt idx="4">
                  <c:v>23/24</c:v>
                </c:pt>
              </c:strCache>
            </c:strRef>
          </c:cat>
          <c:val>
            <c:numRef>
              <c:f>'[Továbbtanulás2012-2013-tól.xlsx]Munka1'!$AU$24:$AU$28</c:f>
              <c:numCache>
                <c:formatCode>General</c:formatCode>
                <c:ptCount val="5"/>
                <c:pt idx="0">
                  <c:v>17</c:v>
                </c:pt>
                <c:pt idx="1">
                  <c:v>61.5</c:v>
                </c:pt>
                <c:pt idx="2">
                  <c:v>61.5</c:v>
                </c:pt>
                <c:pt idx="3">
                  <c:v>25</c:v>
                </c:pt>
                <c:pt idx="4">
                  <c:v>42.8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8D-443A-9AFF-EB628845DB32}"/>
            </c:ext>
          </c:extLst>
        </c:ser>
        <c:ser>
          <c:idx val="2"/>
          <c:order val="2"/>
          <c:tx>
            <c:strRef>
              <c:f>'[Továbbtanulás2012-2013-tól.xlsx]Munka1'!$AV$23</c:f>
              <c:strCache>
                <c:ptCount val="1"/>
                <c:pt idx="0">
                  <c:v>Pécs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'[Továbbtanulás2012-2013-tól.xlsx]Munka1'!$AS$24:$AS$28</c:f>
              <c:strCache>
                <c:ptCount val="5"/>
                <c:pt idx="0">
                  <c:v>19/20</c:v>
                </c:pt>
                <c:pt idx="1">
                  <c:v>20/21</c:v>
                </c:pt>
                <c:pt idx="2">
                  <c:v>21/22</c:v>
                </c:pt>
                <c:pt idx="3">
                  <c:v>22/23</c:v>
                </c:pt>
                <c:pt idx="4">
                  <c:v>23/24</c:v>
                </c:pt>
              </c:strCache>
            </c:strRef>
          </c:cat>
          <c:val>
            <c:numRef>
              <c:f>'[Továbbtanulás2012-2013-tól.xlsx]Munka1'!$AV$24:$AV$28</c:f>
              <c:numCache>
                <c:formatCode>General</c:formatCode>
                <c:ptCount val="5"/>
                <c:pt idx="0">
                  <c:v>17</c:v>
                </c:pt>
                <c:pt idx="1">
                  <c:v>7.5</c:v>
                </c:pt>
                <c:pt idx="2">
                  <c:v>15</c:v>
                </c:pt>
                <c:pt idx="3">
                  <c:v>25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8D-443A-9AFF-EB628845DB32}"/>
            </c:ext>
          </c:extLst>
        </c:ser>
        <c:ser>
          <c:idx val="3"/>
          <c:order val="3"/>
          <c:tx>
            <c:strRef>
              <c:f>'[Továbbtanulás2012-2013-tól.xlsx]Munka1'!$AW$23</c:f>
              <c:strCache>
                <c:ptCount val="1"/>
                <c:pt idx="0">
                  <c:v>Egyéb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'[Továbbtanulás2012-2013-tól.xlsx]Munka1'!$AS$24:$AS$28</c:f>
              <c:strCache>
                <c:ptCount val="5"/>
                <c:pt idx="0">
                  <c:v>19/20</c:v>
                </c:pt>
                <c:pt idx="1">
                  <c:v>20/21</c:v>
                </c:pt>
                <c:pt idx="2">
                  <c:v>21/22</c:v>
                </c:pt>
                <c:pt idx="3">
                  <c:v>22/23</c:v>
                </c:pt>
                <c:pt idx="4">
                  <c:v>23/24</c:v>
                </c:pt>
              </c:strCache>
            </c:strRef>
          </c:cat>
          <c:val>
            <c:numRef>
              <c:f>'[Továbbtanulás2012-2013-tól.xlsx]Munka1'!$AW$24:$AW$28</c:f>
              <c:numCache>
                <c:formatCode>General</c:formatCode>
                <c:ptCount val="5"/>
                <c:pt idx="0">
                  <c:v>3</c:v>
                </c:pt>
                <c:pt idx="1">
                  <c:v>25</c:v>
                </c:pt>
                <c:pt idx="2">
                  <c:v>15</c:v>
                </c:pt>
                <c:pt idx="3">
                  <c:v>12.5</c:v>
                </c:pt>
                <c:pt idx="4">
                  <c:v>14.4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8D-443A-9AFF-EB628845DB3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2113435712"/>
        <c:axId val="2113433216"/>
      </c:barChart>
      <c:catAx>
        <c:axId val="21134357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113433216"/>
        <c:crosses val="autoZero"/>
        <c:auto val="1"/>
        <c:lblAlgn val="ctr"/>
        <c:lblOffset val="100"/>
        <c:noMultiLvlLbl val="0"/>
      </c:catAx>
      <c:valAx>
        <c:axId val="211343321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1343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Munka1!$A$6</c:f>
              <c:strCache>
                <c:ptCount val="1"/>
                <c:pt idx="0">
                  <c:v>Gimnázium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Munka1!$B$5:$F$5</c:f>
              <c:strCache>
                <c:ptCount val="5"/>
                <c:pt idx="0">
                  <c:v>19/20.</c:v>
                </c:pt>
                <c:pt idx="1">
                  <c:v>20/21.</c:v>
                </c:pt>
                <c:pt idx="2">
                  <c:v>21/22.</c:v>
                </c:pt>
                <c:pt idx="3">
                  <c:v>22/23.</c:v>
                </c:pt>
                <c:pt idx="4">
                  <c:v>23/24.</c:v>
                </c:pt>
              </c:strCache>
            </c:strRef>
          </c:cat>
          <c:val>
            <c:numRef>
              <c:f>Munka1!$B$6:$F$6</c:f>
              <c:numCache>
                <c:formatCode>0.00%</c:formatCode>
                <c:ptCount val="5"/>
                <c:pt idx="0">
                  <c:v>7.6999999999999999E-2</c:v>
                </c:pt>
                <c:pt idx="1">
                  <c:v>0.23069999999999999</c:v>
                </c:pt>
                <c:pt idx="2">
                  <c:v>8.5000000000000006E-2</c:v>
                </c:pt>
                <c:pt idx="3" formatCode="0%">
                  <c:v>0.25</c:v>
                </c:pt>
                <c:pt idx="4">
                  <c:v>0.14299999999999999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2C-429C-88D6-8B9378899EDE}"/>
            </c:ext>
          </c:extLst>
        </c:ser>
        <c:ser>
          <c:idx val="1"/>
          <c:order val="1"/>
          <c:tx>
            <c:strRef>
              <c:f>Munka1!$A$7</c:f>
              <c:strCache>
                <c:ptCount val="1"/>
                <c:pt idx="0">
                  <c:v>Technikum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Munka1!$B$5:$F$5</c:f>
              <c:strCache>
                <c:ptCount val="5"/>
                <c:pt idx="0">
                  <c:v>19/20.</c:v>
                </c:pt>
                <c:pt idx="1">
                  <c:v>20/21.</c:v>
                </c:pt>
                <c:pt idx="2">
                  <c:v>21/22.</c:v>
                </c:pt>
                <c:pt idx="3">
                  <c:v>22/23.</c:v>
                </c:pt>
                <c:pt idx="4">
                  <c:v>23/24.</c:v>
                </c:pt>
              </c:strCache>
            </c:strRef>
          </c:cat>
          <c:val>
            <c:numRef>
              <c:f>Munka1!$B$7:$F$7</c:f>
              <c:numCache>
                <c:formatCode>0.00%</c:formatCode>
                <c:ptCount val="5"/>
                <c:pt idx="0">
                  <c:v>0.3846</c:v>
                </c:pt>
                <c:pt idx="1">
                  <c:v>0.46150000000000002</c:v>
                </c:pt>
                <c:pt idx="2">
                  <c:v>0.41460000000000002</c:v>
                </c:pt>
                <c:pt idx="3">
                  <c:v>0.625</c:v>
                </c:pt>
                <c:pt idx="4">
                  <c:v>0.57099999999999995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2C-429C-88D6-8B9378899EDE}"/>
            </c:ext>
          </c:extLst>
        </c:ser>
        <c:ser>
          <c:idx val="2"/>
          <c:order val="2"/>
          <c:tx>
            <c:strRef>
              <c:f>Munka1!$A$8</c:f>
              <c:strCache>
                <c:ptCount val="1"/>
                <c:pt idx="0">
                  <c:v>Szakképző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Munka1!$B$5:$F$5</c:f>
              <c:strCache>
                <c:ptCount val="5"/>
                <c:pt idx="0">
                  <c:v>19/20.</c:v>
                </c:pt>
                <c:pt idx="1">
                  <c:v>20/21.</c:v>
                </c:pt>
                <c:pt idx="2">
                  <c:v>21/22.</c:v>
                </c:pt>
                <c:pt idx="3">
                  <c:v>22/23.</c:v>
                </c:pt>
                <c:pt idx="4">
                  <c:v>23/24.</c:v>
                </c:pt>
              </c:strCache>
            </c:strRef>
          </c:cat>
          <c:val>
            <c:numRef>
              <c:f>Munka1!$B$8:$F$8</c:f>
              <c:numCache>
                <c:formatCode>0.00%</c:formatCode>
                <c:ptCount val="5"/>
                <c:pt idx="0">
                  <c:v>0.53849999999999998</c:v>
                </c:pt>
                <c:pt idx="1">
                  <c:v>0.30769999999999997</c:v>
                </c:pt>
                <c:pt idx="2" formatCode="0%">
                  <c:v>0.5</c:v>
                </c:pt>
                <c:pt idx="3">
                  <c:v>0.125</c:v>
                </c:pt>
                <c:pt idx="4">
                  <c:v>0.28599999999999998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2C-429C-88D6-8B9378899ED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276825423"/>
        <c:axId val="1276826671"/>
        <c:axId val="0"/>
      </c:bar3DChart>
      <c:catAx>
        <c:axId val="12768254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276826671"/>
        <c:crosses val="autoZero"/>
        <c:auto val="1"/>
        <c:lblAlgn val="ctr"/>
        <c:lblOffset val="100"/>
        <c:noMultiLvlLbl val="0"/>
      </c:catAx>
      <c:valAx>
        <c:axId val="1276826671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1276825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572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5554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7128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3692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0299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1895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8725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3703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588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758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415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359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021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046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829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359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207DB-41C5-4351-A88F-56E5A0E31391}" type="datetimeFigureOut">
              <a:rPr lang="hu-HU" smtClean="0"/>
              <a:t>2025. 05. 28.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0FF97ED-9DAA-4C98-B25F-01C5B06B8D6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3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hart" Target="../charts/chart1.xm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5190" y="356839"/>
            <a:ext cx="11366810" cy="171461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Mohács Térségi Általános Iskola </a:t>
            </a:r>
            <a:r>
              <a:rPr lang="hu-HU" dirty="0" err="1" smtClean="0"/>
              <a:t>Völgyesi</a:t>
            </a:r>
            <a:r>
              <a:rPr lang="hu-HU" dirty="0" smtClean="0"/>
              <a:t> Jenő Tag Általános Iskolája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408020" y="5127083"/>
            <a:ext cx="3520068" cy="1655762"/>
          </a:xfrm>
        </p:spPr>
        <p:txBody>
          <a:bodyPr>
            <a:normAutofit/>
          </a:bodyPr>
          <a:lstStyle/>
          <a:p>
            <a:r>
              <a:rPr lang="hu-HU" dirty="0" smtClean="0"/>
              <a:t>Készítette: </a:t>
            </a:r>
          </a:p>
          <a:p>
            <a:r>
              <a:rPr lang="hu-HU" dirty="0" smtClean="0"/>
              <a:t>Fokiné Horváth Henrietta</a:t>
            </a:r>
          </a:p>
          <a:p>
            <a:r>
              <a:rPr lang="hu-HU" dirty="0"/>
              <a:t>t</a:t>
            </a:r>
            <a:r>
              <a:rPr lang="hu-HU" dirty="0" smtClean="0"/>
              <a:t>agintézmény-igazgató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70" y="2517504"/>
            <a:ext cx="5538439" cy="41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2507" y="2264339"/>
            <a:ext cx="3534404" cy="471253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02" y="0"/>
            <a:ext cx="4925846" cy="369438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158" y="3573518"/>
            <a:ext cx="3124980" cy="416663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728" y="-115144"/>
            <a:ext cx="5256834" cy="3039296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6889" y="1188273"/>
            <a:ext cx="2993395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04789" y="529987"/>
            <a:ext cx="7118003" cy="1280890"/>
          </a:xfrm>
        </p:spPr>
        <p:txBody>
          <a:bodyPr/>
          <a:lstStyle/>
          <a:p>
            <a:r>
              <a:rPr lang="hu-HU" dirty="0" err="1" smtClean="0"/>
              <a:t>Pályaorintáció</a:t>
            </a:r>
            <a:r>
              <a:rPr lang="hu-HU" dirty="0" smtClean="0"/>
              <a:t> - továbbtanulás</a:t>
            </a:r>
            <a:endParaRPr lang="hu-HU" dirty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710120" y="0"/>
            <a:ext cx="11678739" cy="7013760"/>
            <a:chOff x="527966" y="-48639"/>
            <a:chExt cx="11678739" cy="7013760"/>
          </a:xfrm>
        </p:grpSpPr>
        <p:pic>
          <p:nvPicPr>
            <p:cNvPr id="11" name="Picture 4" descr="Lehet, hogy egy kép erről: 3 ember és kombáj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66" y="1400976"/>
              <a:ext cx="4170493" cy="55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Lehet, hogy egy kép erről: 7 embe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459" y="-48639"/>
              <a:ext cx="3770263" cy="5027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8012" y="3365770"/>
              <a:ext cx="4778693" cy="3599351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309451" y="1170432"/>
            <a:ext cx="11248565" cy="3787140"/>
            <a:chOff x="309451" y="1170432"/>
            <a:chExt cx="11248565" cy="3787140"/>
          </a:xfrm>
        </p:grpSpPr>
        <p:graphicFrame>
          <p:nvGraphicFramePr>
            <p:cNvPr id="5" name="Diagram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11849447"/>
                </p:ext>
              </p:extLst>
            </p:nvPr>
          </p:nvGraphicFramePr>
          <p:xfrm>
            <a:off x="6062472" y="1170432"/>
            <a:ext cx="5495544" cy="37871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4" name="Diagram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18455123"/>
                </p:ext>
              </p:extLst>
            </p:nvPr>
          </p:nvGraphicFramePr>
          <p:xfrm>
            <a:off x="309451" y="1449615"/>
            <a:ext cx="5724937" cy="35079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2264" y="632492"/>
            <a:ext cx="8330183" cy="58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9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</a:t>
            </a:r>
            <a:r>
              <a:rPr lang="hu-HU" dirty="0" smtClean="0"/>
              <a:t>ehetséggondozás - felzárkóztatás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084428" y="1527988"/>
            <a:ext cx="3107572" cy="4687986"/>
          </a:xfrm>
        </p:spPr>
        <p:txBody>
          <a:bodyPr>
            <a:normAutofit/>
          </a:bodyPr>
          <a:lstStyle/>
          <a:p>
            <a:r>
              <a:rPr lang="hu-HU" dirty="0" smtClean="0"/>
              <a:t>IPR</a:t>
            </a:r>
          </a:p>
          <a:p>
            <a:r>
              <a:rPr lang="hu-HU" dirty="0" smtClean="0"/>
              <a:t>KORREPETÁLÁS (magyar, matematika)</a:t>
            </a:r>
          </a:p>
          <a:p>
            <a:r>
              <a:rPr lang="hu-HU" dirty="0" smtClean="0"/>
              <a:t>HABILITÁCIÓ</a:t>
            </a:r>
          </a:p>
          <a:p>
            <a:r>
              <a:rPr lang="hu-HU" dirty="0" smtClean="0"/>
              <a:t>DRÁMA</a:t>
            </a:r>
          </a:p>
          <a:p>
            <a:r>
              <a:rPr lang="hu-HU" dirty="0" smtClean="0"/>
              <a:t>ÉNEK szakkör</a:t>
            </a:r>
          </a:p>
          <a:p>
            <a:r>
              <a:rPr lang="hu-HU" dirty="0" smtClean="0"/>
              <a:t>RAJZ szakkör</a:t>
            </a:r>
          </a:p>
          <a:p>
            <a:r>
              <a:rPr lang="hu-HU" dirty="0" smtClean="0"/>
              <a:t>ZÖLDSZÍV</a:t>
            </a:r>
          </a:p>
          <a:p>
            <a:r>
              <a:rPr lang="hu-HU" dirty="0" smtClean="0"/>
              <a:t>SPORT ÉS TANULMÁNYI VERSENYEK</a:t>
            </a:r>
          </a:p>
          <a:p>
            <a:r>
              <a:rPr lang="hu-HU" dirty="0" smtClean="0"/>
              <a:t>BOZSIK FOCI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03" y="81967"/>
            <a:ext cx="8573696" cy="591585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57" y="239949"/>
            <a:ext cx="8859486" cy="66779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00" y="363108"/>
            <a:ext cx="5572903" cy="5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6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08761" y="2992406"/>
            <a:ext cx="9721532" cy="1280890"/>
          </a:xfrm>
        </p:spPr>
        <p:txBody>
          <a:bodyPr/>
          <a:lstStyle/>
          <a:p>
            <a:r>
              <a:rPr lang="hu-HU" b="1" dirty="0" smtClean="0"/>
              <a:t>JÖJJENEK, LÁTOGASSANAK EL HOZZÁNK!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64116" y="4794504"/>
            <a:ext cx="8915400" cy="984504"/>
          </a:xfrm>
        </p:spPr>
        <p:txBody>
          <a:bodyPr>
            <a:normAutofit/>
          </a:bodyPr>
          <a:lstStyle/>
          <a:p>
            <a:r>
              <a:rPr lang="hu-HU" sz="4000" dirty="0" smtClean="0"/>
              <a:t>Köszönöm a figyelmet!</a:t>
            </a:r>
            <a:endParaRPr lang="hu-HU" sz="4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426" y="791475"/>
            <a:ext cx="1162212" cy="101931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876" y="791475"/>
            <a:ext cx="1593900" cy="103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16" y="-76109"/>
            <a:ext cx="8131392" cy="609854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660" y="-16335"/>
            <a:ext cx="9144000" cy="6858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93" y="-249564"/>
            <a:ext cx="9144000" cy="685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40" y="-16335"/>
            <a:ext cx="9144000" cy="6858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16" y="24479"/>
            <a:ext cx="9144000" cy="6858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20" y="43439"/>
            <a:ext cx="9144000" cy="6858000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16" y="79434"/>
            <a:ext cx="7876006" cy="5907005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84" y="126807"/>
            <a:ext cx="9144000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343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8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71" y="0"/>
            <a:ext cx="51435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8" y="130723"/>
            <a:ext cx="9144000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38" y="-9823"/>
            <a:ext cx="9144000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6" y="-9823"/>
            <a:ext cx="9144000" cy="6858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377" y="115314"/>
            <a:ext cx="5143500" cy="685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84" y="-9823"/>
            <a:ext cx="5143500" cy="6858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" y="127245"/>
            <a:ext cx="9144000" cy="6858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330" y="50627"/>
            <a:ext cx="5143500" cy="6858000"/>
          </a:xfrm>
          <a:prstGeom prst="rect">
            <a:avLst/>
          </a:prstGeom>
        </p:spPr>
      </p:pic>
      <p:sp>
        <p:nvSpPr>
          <p:cNvPr id="13" name="Tartalom helye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597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ipszis buborék 11"/>
          <p:cNvSpPr/>
          <p:nvPr/>
        </p:nvSpPr>
        <p:spPr>
          <a:xfrm>
            <a:off x="9983531" y="5551554"/>
            <a:ext cx="2431858" cy="1022958"/>
          </a:xfrm>
          <a:prstGeom prst="wedgeEllipseCallout">
            <a:avLst>
              <a:gd name="adj1" fmla="val -101734"/>
              <a:gd name="adj2" fmla="val -340589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Mohács</a:t>
            </a:r>
            <a:endParaRPr lang="hu-HU" dirty="0"/>
          </a:p>
        </p:txBody>
      </p:sp>
      <p:sp>
        <p:nvSpPr>
          <p:cNvPr id="10" name="Ellipszis buborék 9"/>
          <p:cNvSpPr/>
          <p:nvPr/>
        </p:nvSpPr>
        <p:spPr>
          <a:xfrm>
            <a:off x="10713720" y="4057963"/>
            <a:ext cx="1520952" cy="593252"/>
          </a:xfrm>
          <a:prstGeom prst="wedgeEllipseCallout">
            <a:avLst>
              <a:gd name="adj1" fmla="val -176491"/>
              <a:gd name="adj2" fmla="val -30404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Élesd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952" y="238157"/>
            <a:ext cx="6363746" cy="446765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794" y="4705815"/>
            <a:ext cx="8644412" cy="2152185"/>
          </a:xfrm>
          <a:prstGeom prst="rect">
            <a:avLst/>
          </a:prstGeom>
        </p:spPr>
      </p:pic>
      <p:sp>
        <p:nvSpPr>
          <p:cNvPr id="3" name="Ellipszis buborék 2"/>
          <p:cNvSpPr/>
          <p:nvPr/>
        </p:nvSpPr>
        <p:spPr>
          <a:xfrm>
            <a:off x="9902952" y="4700943"/>
            <a:ext cx="2431858" cy="1022958"/>
          </a:xfrm>
          <a:prstGeom prst="wedgeEllipseCallout">
            <a:avLst>
              <a:gd name="adj1" fmla="val -94966"/>
              <a:gd name="adj2" fmla="val -253883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Dunaszekcső</a:t>
            </a:r>
            <a:endParaRPr lang="hu-HU" dirty="0"/>
          </a:p>
        </p:txBody>
      </p:sp>
      <p:sp>
        <p:nvSpPr>
          <p:cNvPr id="6" name="Ellipszis buborék 5"/>
          <p:cNvSpPr/>
          <p:nvPr/>
        </p:nvSpPr>
        <p:spPr>
          <a:xfrm>
            <a:off x="9387840" y="1140355"/>
            <a:ext cx="2615184" cy="1124712"/>
          </a:xfrm>
          <a:prstGeom prst="wedgeEllipseCallout">
            <a:avLst>
              <a:gd name="adj1" fmla="val -72231"/>
              <a:gd name="adj2" fmla="val 9908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Sárhát</a:t>
            </a:r>
            <a:endParaRPr lang="hu-HU" dirty="0"/>
          </a:p>
        </p:txBody>
      </p:sp>
      <p:sp>
        <p:nvSpPr>
          <p:cNvPr id="7" name="Ellipszis buborék 6"/>
          <p:cNvSpPr/>
          <p:nvPr/>
        </p:nvSpPr>
        <p:spPr>
          <a:xfrm>
            <a:off x="9576816" y="2005023"/>
            <a:ext cx="2615184" cy="1124712"/>
          </a:xfrm>
          <a:prstGeom prst="wedgeEllipseCallout">
            <a:avLst>
              <a:gd name="adj1" fmla="val -78175"/>
              <a:gd name="adj2" fmla="val 1859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Kanda</a:t>
            </a:r>
            <a:endParaRPr lang="hu-HU" dirty="0"/>
          </a:p>
        </p:txBody>
      </p:sp>
      <p:sp>
        <p:nvSpPr>
          <p:cNvPr id="8" name="Ellipszis buborék 7"/>
          <p:cNvSpPr/>
          <p:nvPr/>
        </p:nvSpPr>
        <p:spPr>
          <a:xfrm>
            <a:off x="9719626" y="2918724"/>
            <a:ext cx="2615184" cy="1124712"/>
          </a:xfrm>
          <a:prstGeom prst="wedgeEllipseCallout">
            <a:avLst>
              <a:gd name="adj1" fmla="val -82370"/>
              <a:gd name="adj2" fmla="val -6433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Sáros</a:t>
            </a:r>
            <a:endParaRPr lang="hu-HU" dirty="0"/>
          </a:p>
        </p:txBody>
      </p:sp>
      <p:sp>
        <p:nvSpPr>
          <p:cNvPr id="9" name="Ellipszis buborék 8"/>
          <p:cNvSpPr/>
          <p:nvPr/>
        </p:nvSpPr>
        <p:spPr>
          <a:xfrm>
            <a:off x="8609913" y="4087341"/>
            <a:ext cx="2219427" cy="1018086"/>
          </a:xfrm>
          <a:prstGeom prst="wedgeEllipseCallout">
            <a:avLst>
              <a:gd name="adj1" fmla="val -37616"/>
              <a:gd name="adj2" fmla="val -1830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Homorúd, </a:t>
            </a:r>
            <a:r>
              <a:rPr lang="hu-HU" dirty="0" err="1" smtClean="0"/>
              <a:t>Riha</a:t>
            </a:r>
            <a:endParaRPr lang="hu-HU" dirty="0"/>
          </a:p>
        </p:txBody>
      </p:sp>
      <p:sp>
        <p:nvSpPr>
          <p:cNvPr id="11" name="Ellipszis buborék 10"/>
          <p:cNvSpPr/>
          <p:nvPr/>
        </p:nvSpPr>
        <p:spPr>
          <a:xfrm>
            <a:off x="9253932" y="205100"/>
            <a:ext cx="2615184" cy="1124712"/>
          </a:xfrm>
          <a:prstGeom prst="wedgeEllipseCallout">
            <a:avLst>
              <a:gd name="adj1" fmla="val -63839"/>
              <a:gd name="adj2" fmla="val 17632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Újmohács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16999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3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515">
            <a:off x="7636656" y="908089"/>
            <a:ext cx="4224860" cy="5633147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5864">
            <a:off x="467113" y="851541"/>
            <a:ext cx="6011013" cy="450826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632">
            <a:off x="5395645" y="1716785"/>
            <a:ext cx="6283078" cy="471230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578">
            <a:off x="393553" y="2635310"/>
            <a:ext cx="5715578" cy="428668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53" y="-80340"/>
            <a:ext cx="6285186" cy="471389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052" y="646627"/>
            <a:ext cx="7448630" cy="6028917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6567">
            <a:off x="5658635" y="-49263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2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844" y="3158346"/>
            <a:ext cx="1085130" cy="126328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625" y="1197724"/>
            <a:ext cx="1307551" cy="132410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798" y="1122767"/>
            <a:ext cx="1104094" cy="144725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547" y="1197724"/>
            <a:ext cx="1305361" cy="137230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48" y="5292878"/>
            <a:ext cx="1395354" cy="1365022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622" y="5292878"/>
            <a:ext cx="1096354" cy="131905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778" y="5292878"/>
            <a:ext cx="1138084" cy="135566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2327" y="5292878"/>
            <a:ext cx="1284651" cy="136494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4464" y="2398136"/>
            <a:ext cx="1138815" cy="1324204"/>
          </a:xfrm>
          <a:prstGeom prst="rect">
            <a:avLst/>
          </a:prstGeom>
        </p:spPr>
      </p:pic>
      <p:sp>
        <p:nvSpPr>
          <p:cNvPr id="17" name="Ellipszis buborék 16"/>
          <p:cNvSpPr/>
          <p:nvPr/>
        </p:nvSpPr>
        <p:spPr>
          <a:xfrm>
            <a:off x="3314355" y="0"/>
            <a:ext cx="3726525" cy="1122767"/>
          </a:xfrm>
          <a:prstGeom prst="wedgeEllipseCallout">
            <a:avLst>
              <a:gd name="adj1" fmla="val -7583"/>
              <a:gd name="adj2" fmla="val 682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Történelem, földrajz, természettudomány, etika, honismeret</a:t>
            </a:r>
            <a:endParaRPr lang="hu-HU" dirty="0"/>
          </a:p>
        </p:txBody>
      </p:sp>
      <p:sp>
        <p:nvSpPr>
          <p:cNvPr id="18" name="Ellipszis buborék 17"/>
          <p:cNvSpPr/>
          <p:nvPr/>
        </p:nvSpPr>
        <p:spPr>
          <a:xfrm>
            <a:off x="7434072" y="201168"/>
            <a:ext cx="2231136" cy="996556"/>
          </a:xfrm>
          <a:prstGeom prst="wedgeEllipse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Német nyelv, népismeret</a:t>
            </a:r>
            <a:endParaRPr lang="hu-HU" dirty="0"/>
          </a:p>
        </p:txBody>
      </p:sp>
      <p:sp>
        <p:nvSpPr>
          <p:cNvPr id="19" name="Ellipszis buborék 18"/>
          <p:cNvSpPr/>
          <p:nvPr/>
        </p:nvSpPr>
        <p:spPr>
          <a:xfrm>
            <a:off x="10279963" y="168261"/>
            <a:ext cx="1864282" cy="905116"/>
          </a:xfrm>
          <a:prstGeom prst="wedgeEllipse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Vizuális kultúra</a:t>
            </a:r>
            <a:endParaRPr lang="hu-HU" dirty="0"/>
          </a:p>
        </p:txBody>
      </p:sp>
      <p:sp>
        <p:nvSpPr>
          <p:cNvPr id="20" name="Ellipszis buborék 19"/>
          <p:cNvSpPr/>
          <p:nvPr/>
        </p:nvSpPr>
        <p:spPr>
          <a:xfrm>
            <a:off x="142204" y="2619940"/>
            <a:ext cx="2103120" cy="1076811"/>
          </a:xfrm>
          <a:prstGeom prst="wedgeEllipseCallout">
            <a:avLst>
              <a:gd name="adj1" fmla="val 67711"/>
              <a:gd name="adj2" fmla="val 903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testnevelés</a:t>
            </a:r>
            <a:endParaRPr lang="hu-HU" dirty="0"/>
          </a:p>
        </p:txBody>
      </p:sp>
      <p:sp>
        <p:nvSpPr>
          <p:cNvPr id="21" name="Ellipszis buborék 20"/>
          <p:cNvSpPr/>
          <p:nvPr/>
        </p:nvSpPr>
        <p:spPr>
          <a:xfrm>
            <a:off x="10010650" y="2791512"/>
            <a:ext cx="1619705" cy="612507"/>
          </a:xfrm>
          <a:prstGeom prst="wedgeEllipseCallout">
            <a:avLst>
              <a:gd name="adj1" fmla="val -65769"/>
              <a:gd name="adj2" fmla="val 8119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hittan</a:t>
            </a:r>
            <a:endParaRPr lang="hu-HU" dirty="0"/>
          </a:p>
        </p:txBody>
      </p:sp>
      <p:sp>
        <p:nvSpPr>
          <p:cNvPr id="22" name="Felhő 21"/>
          <p:cNvSpPr/>
          <p:nvPr/>
        </p:nvSpPr>
        <p:spPr>
          <a:xfrm>
            <a:off x="5404105" y="979793"/>
            <a:ext cx="1916316" cy="658368"/>
          </a:xfrm>
          <a:prstGeom prst="cloudCallout">
            <a:avLst>
              <a:gd name="adj1" fmla="val -41246"/>
              <a:gd name="adj2" fmla="val 13194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é</a:t>
            </a:r>
            <a:r>
              <a:rPr lang="hu-HU" dirty="0" smtClean="0"/>
              <a:t>nek, technika</a:t>
            </a:r>
            <a:endParaRPr lang="hu-HU" dirty="0"/>
          </a:p>
        </p:txBody>
      </p:sp>
      <p:sp>
        <p:nvSpPr>
          <p:cNvPr id="23" name="Felhő 22"/>
          <p:cNvSpPr/>
          <p:nvPr/>
        </p:nvSpPr>
        <p:spPr>
          <a:xfrm>
            <a:off x="8308392" y="1272781"/>
            <a:ext cx="1675771" cy="832104"/>
          </a:xfrm>
          <a:prstGeom prst="cloudCallout">
            <a:avLst>
              <a:gd name="adj1" fmla="val -63778"/>
              <a:gd name="adj2" fmla="val 10052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digitális kultúra</a:t>
            </a:r>
            <a:endParaRPr lang="hu-HU" dirty="0"/>
          </a:p>
        </p:txBody>
      </p:sp>
      <p:sp>
        <p:nvSpPr>
          <p:cNvPr id="29" name="Felhő 28"/>
          <p:cNvSpPr/>
          <p:nvPr/>
        </p:nvSpPr>
        <p:spPr>
          <a:xfrm>
            <a:off x="558517" y="3629196"/>
            <a:ext cx="1675771" cy="832104"/>
          </a:xfrm>
          <a:prstGeom prst="cloudCallout">
            <a:avLst>
              <a:gd name="adj1" fmla="val 70479"/>
              <a:gd name="adj2" fmla="val 148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digitális kultúra</a:t>
            </a:r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2272" y="1059220"/>
            <a:ext cx="1132083" cy="1513684"/>
          </a:xfrm>
          <a:prstGeom prst="rect">
            <a:avLst/>
          </a:prstGeom>
        </p:spPr>
      </p:pic>
      <p:sp>
        <p:nvSpPr>
          <p:cNvPr id="16" name="Ellipszis buborék 15"/>
          <p:cNvSpPr/>
          <p:nvPr/>
        </p:nvSpPr>
        <p:spPr>
          <a:xfrm>
            <a:off x="1649466" y="118872"/>
            <a:ext cx="1681888" cy="1003895"/>
          </a:xfrm>
          <a:prstGeom prst="wedgeEllipseCallout">
            <a:avLst>
              <a:gd name="adj1" fmla="val -10834"/>
              <a:gd name="adj2" fmla="val 666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</a:t>
            </a:r>
            <a:r>
              <a:rPr lang="hu-HU" dirty="0" smtClean="0"/>
              <a:t>agyar, dráma</a:t>
            </a:r>
            <a:endParaRPr lang="hu-HU" dirty="0"/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9635" y="2237135"/>
            <a:ext cx="1120453" cy="1552854"/>
          </a:xfrm>
          <a:prstGeom prst="rect">
            <a:avLst/>
          </a:prstGeom>
        </p:spPr>
      </p:pic>
      <p:sp>
        <p:nvSpPr>
          <p:cNvPr id="26" name="Felhő 25"/>
          <p:cNvSpPr/>
          <p:nvPr/>
        </p:nvSpPr>
        <p:spPr>
          <a:xfrm>
            <a:off x="4515175" y="3952855"/>
            <a:ext cx="1847088" cy="548640"/>
          </a:xfrm>
          <a:prstGeom prst="cloudCallout">
            <a:avLst>
              <a:gd name="adj1" fmla="val 45034"/>
              <a:gd name="adj2" fmla="val -7662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 fizika</a:t>
            </a:r>
            <a:endParaRPr lang="hu-HU" dirty="0"/>
          </a:p>
        </p:txBody>
      </p:sp>
      <p:sp>
        <p:nvSpPr>
          <p:cNvPr id="24" name="Ellipszis buborék 23"/>
          <p:cNvSpPr/>
          <p:nvPr/>
        </p:nvSpPr>
        <p:spPr>
          <a:xfrm>
            <a:off x="3340569" y="2756933"/>
            <a:ext cx="2546607" cy="998491"/>
          </a:xfrm>
          <a:prstGeom prst="wedgeEllipseCallout">
            <a:avLst>
              <a:gd name="adj1" fmla="val 71402"/>
              <a:gd name="adj2" fmla="val 5073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m</a:t>
            </a:r>
            <a:r>
              <a:rPr lang="hu-HU" dirty="0" smtClean="0"/>
              <a:t>atek, kémia, </a:t>
            </a:r>
            <a:r>
              <a:rPr lang="hu-HU" dirty="0" err="1" smtClean="0"/>
              <a:t>természetism</a:t>
            </a:r>
            <a:r>
              <a:rPr lang="hu-HU" dirty="0" smtClean="0"/>
              <a:t>., </a:t>
            </a:r>
            <a:r>
              <a:rPr lang="hu-HU" dirty="0" err="1" smtClean="0"/>
              <a:t>fejlesztőped</a:t>
            </a:r>
            <a:r>
              <a:rPr lang="hu-HU" dirty="0" smtClean="0"/>
              <a:t>.</a:t>
            </a:r>
            <a:endParaRPr lang="hu-HU" dirty="0"/>
          </a:p>
        </p:txBody>
      </p:sp>
      <p:graphicFrame>
        <p:nvGraphicFramePr>
          <p:cNvPr id="27" name="Diagram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8848859"/>
              </p:ext>
            </p:extLst>
          </p:nvPr>
        </p:nvGraphicFramePr>
        <p:xfrm>
          <a:off x="6327840" y="398983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3" name="Kép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99840" y="4164082"/>
            <a:ext cx="1362402" cy="151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0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Völgyesi</a:t>
            </a:r>
            <a:r>
              <a:rPr lang="hu-HU" dirty="0" smtClean="0"/>
              <a:t> Tagiskola profilja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63" y="1545112"/>
            <a:ext cx="8729251" cy="3612104"/>
          </a:xfrm>
          <a:prstGeom prst="rect">
            <a:avLst/>
          </a:prstGeom>
        </p:spPr>
      </p:pic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959">
            <a:off x="7624584" y="1493418"/>
            <a:ext cx="3438890" cy="4585188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7255">
            <a:off x="760714" y="2087445"/>
            <a:ext cx="5570483" cy="417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Csoportba foglalás 19"/>
          <p:cNvGrpSpPr/>
          <p:nvPr/>
        </p:nvGrpSpPr>
        <p:grpSpPr>
          <a:xfrm>
            <a:off x="7123323" y="133841"/>
            <a:ext cx="4759732" cy="5888590"/>
            <a:chOff x="7123323" y="133841"/>
            <a:chExt cx="4759732" cy="5888590"/>
          </a:xfrm>
        </p:grpSpPr>
        <p:pic>
          <p:nvPicPr>
            <p:cNvPr id="8" name="Kép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48749" y="2643355"/>
              <a:ext cx="2534306" cy="3379076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323" y="1579178"/>
              <a:ext cx="2534307" cy="3379076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9787" y="133841"/>
              <a:ext cx="3465129" cy="2598847"/>
            </a:xfrm>
            <a:prstGeom prst="rect">
              <a:avLst/>
            </a:prstGeom>
          </p:spPr>
        </p:pic>
      </p:grpSp>
      <p:grpSp>
        <p:nvGrpSpPr>
          <p:cNvPr id="17" name="Csoportba foglalás 16"/>
          <p:cNvGrpSpPr/>
          <p:nvPr/>
        </p:nvGrpSpPr>
        <p:grpSpPr>
          <a:xfrm>
            <a:off x="212226" y="3189451"/>
            <a:ext cx="8943684" cy="3760960"/>
            <a:chOff x="212226" y="3189451"/>
            <a:chExt cx="8943684" cy="3760960"/>
          </a:xfrm>
        </p:grpSpPr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9106" y="4656528"/>
              <a:ext cx="3056804" cy="2293883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770" y="3744315"/>
              <a:ext cx="4239170" cy="3179378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2862" y="3189451"/>
              <a:ext cx="3257622" cy="1832412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2226" y="3189451"/>
              <a:ext cx="2974812" cy="3309906"/>
            </a:xfrm>
            <a:prstGeom prst="rect">
              <a:avLst/>
            </a:prstGeom>
          </p:spPr>
        </p:pic>
      </p:grpSp>
      <p:grpSp>
        <p:nvGrpSpPr>
          <p:cNvPr id="18" name="Csoportba foglalás 17"/>
          <p:cNvGrpSpPr/>
          <p:nvPr/>
        </p:nvGrpSpPr>
        <p:grpSpPr>
          <a:xfrm>
            <a:off x="480664" y="60656"/>
            <a:ext cx="6384396" cy="3185536"/>
            <a:chOff x="446181" y="-22803"/>
            <a:chExt cx="6384396" cy="3185536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35333" y="71748"/>
              <a:ext cx="3995244" cy="2996434"/>
            </a:xfrm>
            <a:prstGeom prst="rect">
              <a:avLst/>
            </a:prstGeom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6181" y="-22803"/>
              <a:ext cx="2389152" cy="3185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01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89" y="-86061"/>
            <a:ext cx="6157682" cy="37782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73" y="3784154"/>
            <a:ext cx="7154381" cy="3079749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158" y="63277"/>
            <a:ext cx="3981450" cy="55626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286" y="3230453"/>
            <a:ext cx="30003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4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614</TotalTime>
  <Words>104</Words>
  <Application>Microsoft Office PowerPoint</Application>
  <PresentationFormat>Szélesvásznú</PresentationFormat>
  <Paragraphs>38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Szálak</vt:lpstr>
      <vt:lpstr>Mohács Térségi Általános Iskola Völgyesi Jenő Tag Általános Iskolája</vt:lpstr>
      <vt:lpstr>PowerPoint-bemutató</vt:lpstr>
      <vt:lpstr>PowerPoint-bemutató</vt:lpstr>
      <vt:lpstr>PowerPoint-bemutató</vt:lpstr>
      <vt:lpstr>PowerPoint-bemutató</vt:lpstr>
      <vt:lpstr>PowerPoint-bemutató</vt:lpstr>
      <vt:lpstr>A Völgyesi Tagiskola profilja</vt:lpstr>
      <vt:lpstr>PowerPoint-bemutató</vt:lpstr>
      <vt:lpstr>PowerPoint-bemutató</vt:lpstr>
      <vt:lpstr>PowerPoint-bemutató</vt:lpstr>
      <vt:lpstr>Pályaorintáció - továbbtanulás</vt:lpstr>
      <vt:lpstr>tehetséggondozás - felzárkóztatás</vt:lpstr>
      <vt:lpstr>JÖJJENEK, LÁTOGASSANAK EL HOZZÁNK!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Mohács Térségi Általános Iskola Völgyesi Jenő Tag Általános Iskolája</dc:title>
  <dc:creator>Windows-felhasználó</dc:creator>
  <cp:lastModifiedBy>Fokiné Horváth Henrietta</cp:lastModifiedBy>
  <cp:revision>43</cp:revision>
  <dcterms:created xsi:type="dcterms:W3CDTF">2024-11-20T09:22:05Z</dcterms:created>
  <dcterms:modified xsi:type="dcterms:W3CDTF">2025-05-28T06:46:07Z</dcterms:modified>
</cp:coreProperties>
</file>